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70AD-0FCD-1611-8F8A-ACD7BCAAD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188C1-B200-E943-B2B7-492520787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AEC01-C91B-0CA5-60A8-C1B1B76A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CD2A9-F827-086A-1A4D-643EB13F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278BB-565A-AB87-C3A4-4B03921A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82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B11E2-87AB-43D8-9DB8-6BEE01DB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8F4624-5582-C5BB-B221-8FC373799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F8A30-5A2D-2904-3B8B-8FE13B0F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FB2AB-73F4-BA2D-29DA-2C346B4B3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2F703-9525-291E-83EF-7E7B38311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133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770256-4604-EB64-69DE-81AE78CF4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2DE4D-3B67-62A5-CB57-A22D20720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B86D4-D53D-7FB4-8157-84815108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79F83-A47C-B2FF-4FBF-90B632C24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24350-996F-FA6C-F1C6-F082910D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16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7FD5-5A86-73C7-428B-35B473928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7A1DC-9DB9-596B-CCB4-FCC09971A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399C0-F9EB-DC14-0EA1-D72023428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2B6BB-3CF1-BFE4-3270-A7975A01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9A99F-82AD-19BA-B2DE-765EA33B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14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F8CE5-E3C7-6AE2-0B41-404608A2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8E008-9F5A-0EE3-67CA-A44FBA1F7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F4D8C-A3B8-421C-841E-84DA996DB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57B67-1340-0926-A1EF-F871D0B4D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5BB1E-B270-94A4-6C2C-898AB3409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49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DDE8-1F49-C175-DD54-2272D867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2CDC-376D-3675-09B9-A2755DF7EA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E0A36-33E2-AA03-539D-E7657FB55E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7EE7-63A5-9A07-112B-5A258D0FE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F2085-5956-187E-8826-864466DF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6D2B9-1BCD-4902-8A9A-207FF390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949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81670-3002-A2E8-1BD7-EEF1BE1E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C51E5-039D-8BE6-0340-164E538F6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A2729-F6B2-B192-0BD5-E55FF4E18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B7A15-10DF-42ED-3801-2831805B4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E6EC6-8A4F-5295-2D18-73288BEFD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39384-4A53-A88C-29E5-B793EFFF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E47E18-C192-0A1E-CCF3-0B8E8A8C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D5062B-CBF4-845C-615F-142AA151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195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D3B75-5C6D-9491-C858-05225AD2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5A8E4-D172-7B2D-BF3B-40C797D9C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A7251B-35DB-B1D8-C791-BBCC7A527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1E18F-750F-453E-E58E-8C24A03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886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E6DE4A-2D6E-F035-193C-9CC43C27A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8F644-5902-4A00-3586-BB7E66D49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AD650-7863-ACFC-AE3D-A4BEBD286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38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E803-D441-4390-99F3-4830F97B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F9F44-18AE-3035-7EC8-D563D207C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64AD0-EA0B-2E4E-2C90-B63DDA36E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27802-E10F-4FD7-DEA2-92919099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DF575-2E4C-65EB-D25C-591999CB9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21275-7BFA-BCB1-2323-CEC6E2D0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554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2166-33CC-D3AB-F1EA-5524412C0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7FE8DC-02DA-5B02-C87A-A0042DE202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B48AE-65A5-B8F8-866E-FFE348438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F384D-BA3B-7749-8BEA-B8F44031F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1218D7-75DD-A502-3FCA-B508D535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3787C-6E40-968C-7F6D-4F88DF338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41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FC94C-E1A0-D488-3251-B6BA7FB5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415D3-80FA-7F8C-EBC3-4322DED66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1E859-193C-B0B7-F97A-79BDB8C9D1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A3AE18-1223-4154-9D33-BA6110766009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5AEE6-03B0-08F6-E2C9-1D0B5CDB01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41968-664C-A882-EE4E-E291D7487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1F5F3-898E-4873-944F-DE899A50C1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0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B452A8CA-0459-F1C4-933E-B848BC752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35" y="0"/>
            <a:ext cx="10921981" cy="64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picture of a dog with the words bruh written on it">
            <a:extLst>
              <a:ext uri="{FF2B5EF4-FFF2-40B4-BE49-F238E27FC236}">
                <a16:creationId xmlns:a16="http://schemas.microsoft.com/office/drawing/2014/main" id="{C2784237-94B1-5224-E824-5210553D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617" y="1"/>
            <a:ext cx="20955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o red and white hearts that say you live">
            <a:extLst>
              <a:ext uri="{FF2B5EF4-FFF2-40B4-BE49-F238E27FC236}">
                <a16:creationId xmlns:a16="http://schemas.microsoft.com/office/drawing/2014/main" id="{DCB955BB-AA8D-B247-D968-4E71CD41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9483">
            <a:off x="878020" y="306917"/>
            <a:ext cx="2204322" cy="165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ykisser Meme GIF - Boykisser meme - Descubrir y compartir GIFs">
            <a:extLst>
              <a:ext uri="{FF2B5EF4-FFF2-40B4-BE49-F238E27FC236}">
                <a16:creationId xmlns:a16="http://schemas.microsoft.com/office/drawing/2014/main" id="{12029ECD-4889-8B39-65F4-F8275248C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35" y="3198427"/>
            <a:ext cx="2626292" cy="295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yellow smiley face with a crying face and a tear coming out of it 's mouth .">
            <a:extLst>
              <a:ext uri="{FF2B5EF4-FFF2-40B4-BE49-F238E27FC236}">
                <a16:creationId xmlns:a16="http://schemas.microsoft.com/office/drawing/2014/main" id="{541F9835-6F0F-088E-FAB9-A2CEB40B3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675" y="3943075"/>
            <a:ext cx="2204320" cy="193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ndered Image">
            <a:extLst>
              <a:ext uri="{FF2B5EF4-FFF2-40B4-BE49-F238E27FC236}">
                <a16:creationId xmlns:a16="http://schemas.microsoft.com/office/drawing/2014/main" id="{57580F03-1B45-AC41-1594-6E83007C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18" y="1207225"/>
            <a:ext cx="11219563" cy="407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ire Png Transparent">
            <a:extLst>
              <a:ext uri="{FF2B5EF4-FFF2-40B4-BE49-F238E27FC236}">
                <a16:creationId xmlns:a16="http://schemas.microsoft.com/office/drawing/2014/main" id="{ED55A91F-ACD9-1AD2-148D-7AB7B933A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39796"/>
            <a:ext cx="12192000" cy="39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863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E64CE-606C-12D2-B946-078E1E07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4385D-3C69-1EA4-A897-A38FA793F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13884" cy="4351338"/>
          </a:xfrm>
        </p:spPr>
        <p:txBody>
          <a:bodyPr/>
          <a:lstStyle/>
          <a:p>
            <a:r>
              <a:rPr lang="en-GB" dirty="0"/>
              <a:t>Active directory</a:t>
            </a:r>
          </a:p>
          <a:p>
            <a:pPr lvl="1"/>
            <a:r>
              <a:rPr lang="en-GB" dirty="0"/>
              <a:t>Directory structure used by Windows devices</a:t>
            </a:r>
          </a:p>
          <a:p>
            <a:r>
              <a:rPr lang="en-GB" dirty="0"/>
              <a:t>Tools</a:t>
            </a:r>
          </a:p>
          <a:p>
            <a:pPr lvl="1"/>
            <a:r>
              <a:rPr lang="en-GB" dirty="0"/>
              <a:t>SMB Client</a:t>
            </a:r>
          </a:p>
          <a:p>
            <a:pPr lvl="1"/>
            <a:r>
              <a:rPr lang="en-GB" dirty="0" err="1"/>
              <a:t>Crackmapexec</a:t>
            </a:r>
            <a:endParaRPr lang="en-GB" dirty="0"/>
          </a:p>
          <a:p>
            <a:pPr lvl="1"/>
            <a:r>
              <a:rPr lang="en-GB" dirty="0"/>
              <a:t>MSSQL</a:t>
            </a:r>
          </a:p>
          <a:p>
            <a:pPr lvl="1"/>
            <a:r>
              <a:rPr lang="en-GB" dirty="0" err="1"/>
              <a:t>WinPEAS</a:t>
            </a:r>
            <a:endParaRPr lang="en-GB" dirty="0"/>
          </a:p>
          <a:p>
            <a:pPr lvl="1"/>
            <a:r>
              <a:rPr lang="en-GB" dirty="0"/>
              <a:t>Evil-</a:t>
            </a:r>
            <a:r>
              <a:rPr lang="en-GB" dirty="0" err="1"/>
              <a:t>WinRM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214D07-02CF-ADB9-4592-EC2C6417C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658" y="65824"/>
            <a:ext cx="2671582" cy="1759801"/>
          </a:xfrm>
          <a:prstGeom prst="rect">
            <a:avLst/>
          </a:prstGeom>
        </p:spPr>
      </p:pic>
      <p:pic>
        <p:nvPicPr>
          <p:cNvPr id="6" name="Picture 2" descr="Hamas cracks down on low-cut jeans | The Times of Israel">
            <a:extLst>
              <a:ext uri="{FF2B5EF4-FFF2-40B4-BE49-F238E27FC236}">
                <a16:creationId xmlns:a16="http://schemas.microsoft.com/office/drawing/2014/main" id="{968B99E4-C8AB-E5C9-06D3-86613EED0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860" y="2124926"/>
            <a:ext cx="2671582" cy="166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kon Kartun Dengan Kantong Sampah Hitam Bau, Udara, Bau, Koridor PNG ...">
            <a:extLst>
              <a:ext uri="{FF2B5EF4-FFF2-40B4-BE49-F238E27FC236}">
                <a16:creationId xmlns:a16="http://schemas.microsoft.com/office/drawing/2014/main" id="{9CB935D1-08C9-740C-97D2-56E058B58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922" y="2865214"/>
            <a:ext cx="2167162" cy="216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C4287-49C0-15CC-0FAD-6B9D066D4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006" y="4228904"/>
            <a:ext cx="3362794" cy="1857634"/>
          </a:xfrm>
          <a:prstGeom prst="rect">
            <a:avLst/>
          </a:prstGeom>
        </p:spPr>
      </p:pic>
      <p:pic>
        <p:nvPicPr>
          <p:cNvPr id="10" name="Picture 6" descr="Sky on Twitter: &quot;r/blurrypicturesofcats doesn't have memes, but funny ...">
            <a:extLst>
              <a:ext uri="{FF2B5EF4-FFF2-40B4-BE49-F238E27FC236}">
                <a16:creationId xmlns:a16="http://schemas.microsoft.com/office/drawing/2014/main" id="{C7E7A351-0383-9233-E879-161265E3C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146" y="4748462"/>
            <a:ext cx="2038549" cy="190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34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3497-45FF-9D10-2765-3E3151F8A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062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Public CA is a trusted third party that grants SSL certificates to organisations for the use of sending encrypted data across the internet – HTTPS </a:t>
            </a:r>
          </a:p>
          <a:p>
            <a:r>
              <a:rPr lang="en-GB" dirty="0"/>
              <a:t> Validate PKI keys to generate the Digital Certificate</a:t>
            </a:r>
          </a:p>
          <a:p>
            <a:r>
              <a:rPr lang="en-GB" dirty="0"/>
              <a:t>Poorly managed PKI Keys can be used to impersonate a legit website</a:t>
            </a:r>
          </a:p>
          <a:p>
            <a:pPr lvl="1"/>
            <a:r>
              <a:rPr lang="en-GB" dirty="0"/>
              <a:t>Revoked</a:t>
            </a:r>
          </a:p>
          <a:p>
            <a:pPr lvl="1"/>
            <a:r>
              <a:rPr lang="en-GB" dirty="0"/>
              <a:t>Outdated</a:t>
            </a:r>
          </a:p>
          <a:p>
            <a:r>
              <a:rPr lang="en-GB" dirty="0"/>
              <a:t>It is good practice for an organisation to check</a:t>
            </a:r>
            <a:br>
              <a:rPr lang="en-GB" dirty="0"/>
            </a:br>
            <a:r>
              <a:rPr lang="en-GB" dirty="0"/>
              <a:t> their SSL cert with their CA’s OSCP regularly</a:t>
            </a:r>
          </a:p>
          <a:p>
            <a:endParaRPr lang="en-GB" dirty="0"/>
          </a:p>
        </p:txBody>
      </p:sp>
      <p:pic>
        <p:nvPicPr>
          <p:cNvPr id="4098" name="Picture 2" descr="Rendered Image">
            <a:extLst>
              <a:ext uri="{FF2B5EF4-FFF2-40B4-BE49-F238E27FC236}">
                <a16:creationId xmlns:a16="http://schemas.microsoft.com/office/drawing/2014/main" id="{44B33809-D046-82B0-AB6A-DD3A1A64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7" y="180420"/>
            <a:ext cx="10645441" cy="164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erd Face Emoji - Emoji Estudioso Png,Nerd Emoji Png - free - khondrion.com">
            <a:extLst>
              <a:ext uri="{FF2B5EF4-FFF2-40B4-BE49-F238E27FC236}">
                <a16:creationId xmlns:a16="http://schemas.microsoft.com/office/drawing/2014/main" id="{794486BA-4953-F813-A3B0-C4ABABB0C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682" y="3593430"/>
            <a:ext cx="3601453" cy="360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ndered Image">
            <a:extLst>
              <a:ext uri="{FF2B5EF4-FFF2-40B4-BE49-F238E27FC236}">
                <a16:creationId xmlns:a16="http://schemas.microsoft.com/office/drawing/2014/main" id="{219F3A4B-C5EB-09FB-30C3-E876DC92B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37" y="513866"/>
            <a:ext cx="8698550" cy="583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ndered Image">
            <a:extLst>
              <a:ext uri="{FF2B5EF4-FFF2-40B4-BE49-F238E27FC236}">
                <a16:creationId xmlns:a16="http://schemas.microsoft.com/office/drawing/2014/main" id="{93E42E7E-A777-67EC-190A-66F10FD2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08" y="585891"/>
            <a:ext cx="11357008" cy="511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7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F3432-B81A-65A2-24D7-4532B93B3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60" y="1603331"/>
            <a:ext cx="6922717" cy="487262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Kerberos is an old, but still widely used, service that grants time-sensitive authorisation tickets to users for passing network restrictions in the Org’s AD.</a:t>
            </a:r>
          </a:p>
          <a:p>
            <a:r>
              <a:rPr lang="en-GB" dirty="0"/>
              <a:t> Accepts a password to verify user’s identity before granting them an access ticket</a:t>
            </a:r>
          </a:p>
          <a:p>
            <a:r>
              <a:rPr lang="en-GB" dirty="0"/>
              <a:t>An attacker with a foothold can use </a:t>
            </a:r>
            <a:r>
              <a:rPr lang="en-GB" dirty="0" err="1"/>
              <a:t>Mimikatz</a:t>
            </a:r>
            <a:r>
              <a:rPr lang="en-GB" dirty="0"/>
              <a:t> to dump a ticket from the Kerberos Ticket Granting Service of a vulnerable account to acquire an NTLM hash which can be cracked offline with </a:t>
            </a:r>
            <a:r>
              <a:rPr lang="en-GB" dirty="0" err="1"/>
              <a:t>Hashcat</a:t>
            </a:r>
            <a:r>
              <a:rPr lang="en-GB" dirty="0"/>
              <a:t> or John (</a:t>
            </a:r>
            <a:r>
              <a:rPr lang="en-GB" dirty="0" err="1"/>
              <a:t>Kerberoasting</a:t>
            </a:r>
            <a:r>
              <a:rPr lang="en-GB" dirty="0"/>
              <a:t>)</a:t>
            </a:r>
          </a:p>
        </p:txBody>
      </p:sp>
      <p:pic>
        <p:nvPicPr>
          <p:cNvPr id="5122" name="Picture 2" descr="Rendered Image">
            <a:extLst>
              <a:ext uri="{FF2B5EF4-FFF2-40B4-BE49-F238E27FC236}">
                <a16:creationId xmlns:a16="http://schemas.microsoft.com/office/drawing/2014/main" id="{78CCDF0B-1772-5B74-4B80-C0D4A5EC9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40" y="-212476"/>
            <a:ext cx="5537679" cy="203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erberus By CFStudios | Anthro furry, Fursuit furry, Furry art">
            <a:extLst>
              <a:ext uri="{FF2B5EF4-FFF2-40B4-BE49-F238E27FC236}">
                <a16:creationId xmlns:a16="http://schemas.microsoft.com/office/drawing/2014/main" id="{EB724814-91F2-96CE-E3AE-F8E83FC65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77" y="1186841"/>
            <a:ext cx="4484318" cy="4484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892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5 Funniest Bloodhound Memes | Page 4 of 5 | The Dogman | Bloodhound ...">
            <a:extLst>
              <a:ext uri="{FF2B5EF4-FFF2-40B4-BE49-F238E27FC236}">
                <a16:creationId xmlns:a16="http://schemas.microsoft.com/office/drawing/2014/main" id="{52674378-6E07-54D1-AD31-AF4CA8A9D9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773" y="1715627"/>
            <a:ext cx="4388865" cy="370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ndered Image">
            <a:extLst>
              <a:ext uri="{FF2B5EF4-FFF2-40B4-BE49-F238E27FC236}">
                <a16:creationId xmlns:a16="http://schemas.microsoft.com/office/drawing/2014/main" id="{F58B19A3-619C-12E1-1580-51172168A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58" y="0"/>
            <a:ext cx="5936849" cy="201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42CC76-F80E-98CC-97D1-1EA4191EB70D}"/>
              </a:ext>
            </a:extLst>
          </p:cNvPr>
          <p:cNvSpPr txBox="1"/>
          <p:nvPr/>
        </p:nvSpPr>
        <p:spPr>
          <a:xfrm>
            <a:off x="192505" y="1941095"/>
            <a:ext cx="73982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Automates the collection of AD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Comprised of </a:t>
            </a:r>
            <a:r>
              <a:rPr lang="en-GB" sz="2800" dirty="0" err="1"/>
              <a:t>SharpHound</a:t>
            </a:r>
            <a:r>
              <a:rPr lang="en-GB" sz="2800" dirty="0"/>
              <a:t>, Neo4j and Bloodhound GUI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Used for Vulnerability scanning in AD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Visually maps account and group permissions, scanning for misconfigurations in the Certificate Authority and can identify users with high permissions that could be vulnerable to </a:t>
            </a:r>
            <a:r>
              <a:rPr lang="en-GB" sz="2800" dirty="0" err="1"/>
              <a:t>Kerberoasting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1935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CF209-5B35-E18D-C632-25159DBB7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27" y="2278725"/>
            <a:ext cx="716681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Domain Information</a:t>
            </a:r>
          </a:p>
          <a:p>
            <a:r>
              <a:rPr lang="en-GB" dirty="0"/>
              <a:t>Dangerous Privileges</a:t>
            </a:r>
          </a:p>
          <a:p>
            <a:pPr lvl="1"/>
            <a:r>
              <a:rPr lang="en-GB" dirty="0"/>
              <a:t>Bloodhound identifies users or groups that have been granted vulnerable privileges</a:t>
            </a:r>
          </a:p>
          <a:p>
            <a:r>
              <a:rPr lang="en-GB" dirty="0"/>
              <a:t>Kerberos Interaction</a:t>
            </a:r>
          </a:p>
          <a:p>
            <a:pPr lvl="1"/>
            <a:r>
              <a:rPr lang="en-GB" dirty="0"/>
              <a:t>Finds </a:t>
            </a:r>
            <a:r>
              <a:rPr lang="en-GB" dirty="0" err="1"/>
              <a:t>Kerberoastable</a:t>
            </a:r>
            <a:r>
              <a:rPr lang="en-GB" dirty="0"/>
              <a:t> users</a:t>
            </a:r>
          </a:p>
          <a:p>
            <a:r>
              <a:rPr lang="en-GB" dirty="0"/>
              <a:t>A handy graphical map of the relations between users and servers</a:t>
            </a:r>
          </a:p>
        </p:txBody>
      </p:sp>
      <p:pic>
        <p:nvPicPr>
          <p:cNvPr id="3076" name="Picture 4" descr="👐 Hands Up Emoji Meme: The Hilarious Trend You Can't Miss! 👀">
            <a:extLst>
              <a:ext uri="{FF2B5EF4-FFF2-40B4-BE49-F238E27FC236}">
                <a16:creationId xmlns:a16="http://schemas.microsoft.com/office/drawing/2014/main" id="{3FB56136-A680-0482-3EED-49D0F06C4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927" y="0"/>
            <a:ext cx="2615282" cy="22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EE5E1-BA26-29A5-6F99-E69CEEEC7E6D}"/>
              </a:ext>
            </a:extLst>
          </p:cNvPr>
          <p:cNvSpPr txBox="1"/>
          <p:nvPr/>
        </p:nvSpPr>
        <p:spPr>
          <a:xfrm>
            <a:off x="581527" y="816197"/>
            <a:ext cx="6208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omic Sans MS" panose="030F0702030302020204" pitchFamily="66" charset="0"/>
              </a:rPr>
              <a:t>Analysis is </a:t>
            </a:r>
            <a:r>
              <a:rPr lang="en-GB" sz="3600" dirty="0" err="1">
                <a:latin typeface="Comic Sans MS" panose="030F0702030302020204" pitchFamily="66" charset="0"/>
              </a:rPr>
              <a:t>copmlete</a:t>
            </a:r>
            <a:endParaRPr lang="en-GB" sz="3600" dirty="0">
              <a:latin typeface="Comic Sans MS" panose="030F0702030302020204" pitchFamily="66" charset="0"/>
            </a:endParaRPr>
          </a:p>
        </p:txBody>
      </p:sp>
      <p:pic>
        <p:nvPicPr>
          <p:cNvPr id="3078" name="Picture 6" descr="Video gif. A chubby gray and white cat, dressed in circular glasses and a fun bow tie, sits at a table and looks at a laptop screen. He leans into the computer screen as he angrily hisses at it, not liking what he has just read. ">
            <a:extLst>
              <a:ext uri="{FF2B5EF4-FFF2-40B4-BE49-F238E27FC236}">
                <a16:creationId xmlns:a16="http://schemas.microsoft.com/office/drawing/2014/main" id="{962A3235-1F49-D13D-1020-60BE122C7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192" y="1158199"/>
            <a:ext cx="3633281" cy="454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0591B3-D980-E483-1807-F3D5B5230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61" y="509709"/>
            <a:ext cx="10394280" cy="5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0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DDD7-BF95-FA6C-D4FD-D48F5DDF5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74" y="1657468"/>
            <a:ext cx="10259862" cy="5200531"/>
          </a:xfrm>
        </p:spPr>
        <p:txBody>
          <a:bodyPr>
            <a:normAutofit/>
          </a:bodyPr>
          <a:lstStyle/>
          <a:p>
            <a:r>
              <a:rPr lang="en-GB" dirty="0"/>
              <a:t>Used by hackers to create a false SSL certificate by copying a compromised template</a:t>
            </a:r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This command is used to enumerate potentially vulnerable templates certificate templates.</a:t>
            </a:r>
          </a:p>
          <a:p>
            <a:pPr lvl="1"/>
            <a:r>
              <a:rPr lang="en-GB" dirty="0"/>
              <a:t>If the template can be used, the malicious certificate can be generated with the following command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The Malicious Certificate can then be used to bypass Kerberos authentication.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6146" name="Picture 2" descr="Rendered Image">
            <a:extLst>
              <a:ext uri="{FF2B5EF4-FFF2-40B4-BE49-F238E27FC236}">
                <a16:creationId xmlns:a16="http://schemas.microsoft.com/office/drawing/2014/main" id="{E80A8E38-C074-FD4E-8779-C6288E5FA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92" y="424235"/>
            <a:ext cx="5662808" cy="123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336DDE-51C1-D597-B2A4-3A25E3AF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92" y="2622849"/>
            <a:ext cx="8894526" cy="806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FAE31-36A6-6BAD-C1F6-FF11D6B41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92" y="5042837"/>
            <a:ext cx="10978019" cy="581067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20B1F8C-ABE7-4BAE-3528-61FCA5381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0"/>
            <a:ext cx="6983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71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25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7F6A5-CBF6-6F3C-81AB-13E2D86B1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2649" y="1427967"/>
            <a:ext cx="7729603" cy="4736470"/>
          </a:xfrm>
        </p:spPr>
        <p:txBody>
          <a:bodyPr>
            <a:normAutofit/>
          </a:bodyPr>
          <a:lstStyle/>
          <a:p>
            <a:r>
              <a:rPr lang="en-GB" dirty="0"/>
              <a:t>Multi-tool-type hacking program that brings together multiple credential harvesting/forging attacks</a:t>
            </a:r>
          </a:p>
          <a:p>
            <a:pPr lvl="1"/>
            <a:r>
              <a:rPr lang="en-GB" dirty="0"/>
              <a:t>E.g. NTLM Relay, Pass-The-Hash and </a:t>
            </a:r>
            <a:r>
              <a:rPr lang="en-GB" dirty="0" err="1"/>
              <a:t>Kerberoasting</a:t>
            </a:r>
            <a:endParaRPr lang="en-GB" dirty="0"/>
          </a:p>
          <a:p>
            <a:r>
              <a:rPr lang="en-GB" dirty="0"/>
              <a:t>NTLM Relay is where the NTLM authentication is relayed directly to the SMB and credential requirements are bypassed</a:t>
            </a:r>
          </a:p>
          <a:p>
            <a:r>
              <a:rPr lang="en-GB" dirty="0"/>
              <a:t>Pass-the-hash is the workaround for the breaking of an NTLM hash where the hacker provides the account name and associated hash and the exploit does the rest</a:t>
            </a:r>
          </a:p>
          <a:p>
            <a:endParaRPr lang="en-GB" dirty="0"/>
          </a:p>
        </p:txBody>
      </p:sp>
      <p:pic>
        <p:nvPicPr>
          <p:cNvPr id="7170" name="Picture 2" descr="Rendered Image">
            <a:extLst>
              <a:ext uri="{FF2B5EF4-FFF2-40B4-BE49-F238E27FC236}">
                <a16:creationId xmlns:a16="http://schemas.microsoft.com/office/drawing/2014/main" id="{DAAD241B-ABA4-0A9E-6261-88A7D9C5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61" y="400962"/>
            <a:ext cx="10957077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 groot, ajam, Iam groot, ajam, I am Groot?? NOOOOOOOO Marvel ...">
            <a:extLst>
              <a:ext uri="{FF2B5EF4-FFF2-40B4-BE49-F238E27FC236}">
                <a16:creationId xmlns:a16="http://schemas.microsoft.com/office/drawing/2014/main" id="{158535C9-FD68-97DD-C851-1C7B9EF2D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299"/>
            <a:ext cx="4182649" cy="529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5628EC-D9ED-5F6D-B6DD-4794AC597A24}"/>
              </a:ext>
            </a:extLst>
          </p:cNvPr>
          <p:cNvSpPr/>
          <p:nvPr/>
        </p:nvSpPr>
        <p:spPr>
          <a:xfrm>
            <a:off x="187890" y="5740443"/>
            <a:ext cx="2918565" cy="885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Packet</a:t>
            </a:r>
          </a:p>
        </p:txBody>
      </p:sp>
    </p:spTree>
    <p:extLst>
      <p:ext uri="{BB962C8B-B14F-4D97-AF65-F5344CB8AC3E}">
        <p14:creationId xmlns:p14="http://schemas.microsoft.com/office/powerpoint/2010/main" val="1287019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371</Words>
  <Application>Microsoft Office PowerPoint</Application>
  <PresentationFormat>Widescreen</PresentationFormat>
  <Paragraphs>43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Comic Sans MS</vt:lpstr>
      <vt:lpstr>Office Theme</vt:lpstr>
      <vt:lpstr>PowerPoint Presentation</vt:lpstr>
      <vt:lpstr>To recap…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floyd.wakefield-wallis</dc:creator>
  <cp:lastModifiedBy>floyd.wakefield-wallis</cp:lastModifiedBy>
  <cp:revision>1</cp:revision>
  <dcterms:created xsi:type="dcterms:W3CDTF">2025-02-04T17:51:24Z</dcterms:created>
  <dcterms:modified xsi:type="dcterms:W3CDTF">2025-02-05T13:44:38Z</dcterms:modified>
</cp:coreProperties>
</file>